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7" r:id="rId4"/>
    <p:sldId id="268" r:id="rId5"/>
    <p:sldId id="269" r:id="rId6"/>
    <p:sldId id="257" r:id="rId7"/>
    <p:sldId id="258" r:id="rId8"/>
    <p:sldId id="260" r:id="rId9"/>
    <p:sldId id="259" r:id="rId10"/>
    <p:sldId id="261" r:id="rId11"/>
    <p:sldId id="263" r:id="rId12"/>
    <p:sldId id="264" r:id="rId13"/>
    <p:sldId id="262" r:id="rId14"/>
    <p:sldId id="271" r:id="rId15"/>
    <p:sldId id="272" r:id="rId16"/>
    <p:sldId id="265"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73" d="100"/>
          <a:sy n="73" d="100"/>
        </p:scale>
        <p:origin x="72" y="10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5/28/2020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3070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76745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5/28/2020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6969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5/28/2020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4864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5/28/2020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2790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45402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82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7392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1498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5/28/2020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24324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54357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5/28/2020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4258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9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54EF1B-0449-4D8D-8F41-ADD72203819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42"/>
          <a:stretch/>
        </p:blipFill>
        <p:spPr>
          <a:xfrm>
            <a:off x="3" y="-22"/>
            <a:ext cx="12191997" cy="6858022"/>
          </a:xfrm>
          <a:prstGeom prst="rect">
            <a:avLst/>
          </a:prstGeom>
        </p:spPr>
      </p:pic>
      <p:sp>
        <p:nvSpPr>
          <p:cNvPr id="9" name="Rectangle 8">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397938" y="1397930"/>
            <a:ext cx="6858003" cy="4062128"/>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37374" y="1100316"/>
            <a:ext cx="6858003" cy="4657347"/>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C98C23-7FB3-4080-A38F-C24D68B84006}"/>
              </a:ext>
            </a:extLst>
          </p:cNvPr>
          <p:cNvSpPr>
            <a:spLocks noGrp="1"/>
          </p:cNvSpPr>
          <p:nvPr>
            <p:ph type="ctrTitle"/>
          </p:nvPr>
        </p:nvSpPr>
        <p:spPr>
          <a:xfrm>
            <a:off x="6096006" y="643467"/>
            <a:ext cx="5452529" cy="3569242"/>
          </a:xfrm>
        </p:spPr>
        <p:txBody>
          <a:bodyPr anchor="t">
            <a:normAutofit/>
          </a:bodyPr>
          <a:lstStyle/>
          <a:p>
            <a:pPr algn="r"/>
            <a:r>
              <a:rPr lang="en-US" sz="4800" dirty="0">
                <a:solidFill>
                  <a:schemeClr val="bg1"/>
                </a:solidFill>
              </a:rPr>
              <a:t>Brewing Data Final Analysis</a:t>
            </a:r>
          </a:p>
        </p:txBody>
      </p:sp>
      <p:sp>
        <p:nvSpPr>
          <p:cNvPr id="3" name="Subtitle 2">
            <a:extLst>
              <a:ext uri="{FF2B5EF4-FFF2-40B4-BE49-F238E27FC236}">
                <a16:creationId xmlns:a16="http://schemas.microsoft.com/office/drawing/2014/main" id="{D474F8F4-AE32-41FA-AC50-5DA3E754C9DC}"/>
              </a:ext>
            </a:extLst>
          </p:cNvPr>
          <p:cNvSpPr>
            <a:spLocks noGrp="1"/>
          </p:cNvSpPr>
          <p:nvPr>
            <p:ph type="subTitle" idx="1"/>
          </p:nvPr>
        </p:nvSpPr>
        <p:spPr>
          <a:xfrm>
            <a:off x="6099055" y="4553792"/>
            <a:ext cx="5449479" cy="1663493"/>
          </a:xfrm>
        </p:spPr>
        <p:txBody>
          <a:bodyPr anchor="b">
            <a:normAutofit/>
          </a:bodyPr>
          <a:lstStyle/>
          <a:p>
            <a:pPr algn="r">
              <a:lnSpc>
                <a:spcPct val="100000"/>
              </a:lnSpc>
            </a:pPr>
            <a:r>
              <a:rPr lang="en-US" sz="1900" dirty="0">
                <a:solidFill>
                  <a:schemeClr val="bg1"/>
                </a:solidFill>
              </a:rPr>
              <a:t>Featuring:</a:t>
            </a:r>
          </a:p>
          <a:p>
            <a:pPr algn="r">
              <a:lnSpc>
                <a:spcPct val="100000"/>
              </a:lnSpc>
            </a:pPr>
            <a:r>
              <a:rPr lang="en-US" sz="1900" dirty="0" err="1">
                <a:solidFill>
                  <a:schemeClr val="bg1"/>
                </a:solidFill>
              </a:rPr>
              <a:t>Danne</a:t>
            </a:r>
            <a:r>
              <a:rPr lang="en-US" sz="1900" dirty="0">
                <a:solidFill>
                  <a:schemeClr val="bg1"/>
                </a:solidFill>
              </a:rPr>
              <a:t> Paredes</a:t>
            </a:r>
          </a:p>
          <a:p>
            <a:pPr algn="r">
              <a:lnSpc>
                <a:spcPct val="100000"/>
              </a:lnSpc>
            </a:pPr>
            <a:r>
              <a:rPr lang="en-US" sz="1900" dirty="0" err="1">
                <a:solidFill>
                  <a:schemeClr val="bg1"/>
                </a:solidFill>
              </a:rPr>
              <a:t>Prateetya</a:t>
            </a:r>
            <a:r>
              <a:rPr lang="en-US" sz="1900" dirty="0">
                <a:solidFill>
                  <a:schemeClr val="bg1"/>
                </a:solidFill>
              </a:rPr>
              <a:t> </a:t>
            </a:r>
            <a:r>
              <a:rPr lang="en-US" sz="1900" dirty="0" err="1">
                <a:solidFill>
                  <a:schemeClr val="bg1"/>
                </a:solidFill>
              </a:rPr>
              <a:t>Bajracharya</a:t>
            </a:r>
            <a:r>
              <a:rPr lang="en-US" sz="1900" dirty="0">
                <a:solidFill>
                  <a:schemeClr val="bg1"/>
                </a:solidFill>
              </a:rPr>
              <a:t>  </a:t>
            </a:r>
          </a:p>
          <a:p>
            <a:pPr algn="r">
              <a:lnSpc>
                <a:spcPct val="100000"/>
              </a:lnSpc>
            </a:pPr>
            <a:r>
              <a:rPr lang="en-US" sz="1900" dirty="0">
                <a:solidFill>
                  <a:schemeClr val="bg1"/>
                </a:solidFill>
              </a:rPr>
              <a:t>Seth Abbott</a:t>
            </a:r>
          </a:p>
        </p:txBody>
      </p:sp>
    </p:spTree>
    <p:extLst>
      <p:ext uri="{BB962C8B-B14F-4D97-AF65-F5344CB8AC3E}">
        <p14:creationId xmlns:p14="http://schemas.microsoft.com/office/powerpoint/2010/main" val="49961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5B766-3BB2-4BA1-B27C-34B46B7162E4}"/>
              </a:ext>
            </a:extLst>
          </p:cNvPr>
          <p:cNvSpPr>
            <a:spLocks noGrp="1"/>
          </p:cNvSpPr>
          <p:nvPr>
            <p:ph type="title"/>
          </p:nvPr>
        </p:nvSpPr>
        <p:spPr/>
        <p:txBody>
          <a:bodyPr/>
          <a:lstStyle/>
          <a:p>
            <a:r>
              <a:rPr lang="en-US" dirty="0"/>
              <a:t>Distribution of Max </a:t>
            </a:r>
            <a:r>
              <a:rPr lang="en-US" dirty="0" err="1"/>
              <a:t>ibu</a:t>
            </a:r>
            <a:r>
              <a:rPr lang="en-US" dirty="0"/>
              <a:t> values per brewery</a:t>
            </a:r>
          </a:p>
        </p:txBody>
      </p:sp>
      <p:pic>
        <p:nvPicPr>
          <p:cNvPr id="6" name="Content Placeholder 5">
            <a:extLst>
              <a:ext uri="{FF2B5EF4-FFF2-40B4-BE49-F238E27FC236}">
                <a16:creationId xmlns:a16="http://schemas.microsoft.com/office/drawing/2014/main" id="{80074D9A-4D1D-44C9-AEB1-1B43AF30D3BB}"/>
              </a:ext>
            </a:extLst>
          </p:cNvPr>
          <p:cNvPicPr>
            <a:picLocks noGrp="1" noChangeAspect="1"/>
          </p:cNvPicPr>
          <p:nvPr>
            <p:ph idx="1"/>
          </p:nvPr>
        </p:nvPicPr>
        <p:blipFill>
          <a:blip r:embed="rId2"/>
          <a:stretch>
            <a:fillRect/>
          </a:stretch>
        </p:blipFill>
        <p:spPr>
          <a:xfrm>
            <a:off x="3370660" y="2341563"/>
            <a:ext cx="5450680" cy="3633787"/>
          </a:xfrm>
          <a:prstGeom prst="rect">
            <a:avLst/>
          </a:prstGeom>
        </p:spPr>
      </p:pic>
    </p:spTree>
    <p:extLst>
      <p:ext uri="{BB962C8B-B14F-4D97-AF65-F5344CB8AC3E}">
        <p14:creationId xmlns:p14="http://schemas.microsoft.com/office/powerpoint/2010/main" val="66553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19ED-CDCA-4919-A995-FA8DC4B66E0F}"/>
              </a:ext>
            </a:extLst>
          </p:cNvPr>
          <p:cNvSpPr>
            <a:spLocks noGrp="1"/>
          </p:cNvSpPr>
          <p:nvPr>
            <p:ph type="title"/>
          </p:nvPr>
        </p:nvSpPr>
        <p:spPr/>
        <p:txBody>
          <a:bodyPr/>
          <a:lstStyle/>
          <a:p>
            <a:r>
              <a:rPr lang="en-US" dirty="0"/>
              <a:t>Max abv vs. Max Ibu:</a:t>
            </a:r>
            <a:br>
              <a:rPr lang="en-US" dirty="0"/>
            </a:br>
            <a:r>
              <a:rPr lang="en-US" dirty="0"/>
              <a:t>strong Positive correlation</a:t>
            </a:r>
          </a:p>
        </p:txBody>
      </p:sp>
      <p:pic>
        <p:nvPicPr>
          <p:cNvPr id="6" name="Content Placeholder 5">
            <a:extLst>
              <a:ext uri="{FF2B5EF4-FFF2-40B4-BE49-F238E27FC236}">
                <a16:creationId xmlns:a16="http://schemas.microsoft.com/office/drawing/2014/main" id="{AEC41965-3E72-4136-9C18-4C1EA5F3CF13}"/>
              </a:ext>
            </a:extLst>
          </p:cNvPr>
          <p:cNvPicPr>
            <a:picLocks noGrp="1" noChangeAspect="1"/>
          </p:cNvPicPr>
          <p:nvPr>
            <p:ph idx="1"/>
          </p:nvPr>
        </p:nvPicPr>
        <p:blipFill>
          <a:blip r:embed="rId2"/>
          <a:stretch>
            <a:fillRect/>
          </a:stretch>
        </p:blipFill>
        <p:spPr>
          <a:xfrm>
            <a:off x="1780878" y="2341563"/>
            <a:ext cx="8630244" cy="3633787"/>
          </a:xfrm>
          <a:prstGeom prst="rect">
            <a:avLst/>
          </a:prstGeom>
        </p:spPr>
      </p:pic>
    </p:spTree>
    <p:extLst>
      <p:ext uri="{BB962C8B-B14F-4D97-AF65-F5344CB8AC3E}">
        <p14:creationId xmlns:p14="http://schemas.microsoft.com/office/powerpoint/2010/main" val="4100921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AEA44-FC2C-4399-B3AC-7AE6EAE8532D}"/>
              </a:ext>
            </a:extLst>
          </p:cNvPr>
          <p:cNvSpPr>
            <a:spLocks noGrp="1"/>
          </p:cNvSpPr>
          <p:nvPr>
            <p:ph type="title"/>
          </p:nvPr>
        </p:nvSpPr>
        <p:spPr/>
        <p:txBody>
          <a:bodyPr/>
          <a:lstStyle/>
          <a:p>
            <a:r>
              <a:rPr lang="en-US" dirty="0"/>
              <a:t>Most Potent styles of beers:</a:t>
            </a:r>
            <a:br>
              <a:rPr lang="en-US" dirty="0"/>
            </a:br>
            <a:r>
              <a:rPr lang="en-US" dirty="0"/>
              <a:t>Abv and </a:t>
            </a:r>
            <a:r>
              <a:rPr lang="en-US" dirty="0" err="1"/>
              <a:t>abu</a:t>
            </a:r>
            <a:r>
              <a:rPr lang="en-US" dirty="0"/>
              <a:t> averages</a:t>
            </a:r>
          </a:p>
        </p:txBody>
      </p:sp>
      <p:pic>
        <p:nvPicPr>
          <p:cNvPr id="5" name="Content Placeholder 4" descr="A picture containing drawing&#10;&#10;Description automatically generated">
            <a:extLst>
              <a:ext uri="{FF2B5EF4-FFF2-40B4-BE49-F238E27FC236}">
                <a16:creationId xmlns:a16="http://schemas.microsoft.com/office/drawing/2014/main" id="{99F50F9E-C31F-4F85-AA10-C153094E88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89325" y="2341563"/>
            <a:ext cx="6813350" cy="3633787"/>
          </a:xfrm>
        </p:spPr>
      </p:pic>
    </p:spTree>
    <p:extLst>
      <p:ext uri="{BB962C8B-B14F-4D97-AF65-F5344CB8AC3E}">
        <p14:creationId xmlns:p14="http://schemas.microsoft.com/office/powerpoint/2010/main" val="3275230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EC70A-0FE6-4D29-9DC1-9C334DA59332}"/>
              </a:ext>
            </a:extLst>
          </p:cNvPr>
          <p:cNvSpPr>
            <a:spLocks noGrp="1"/>
          </p:cNvSpPr>
          <p:nvPr>
            <p:ph type="title"/>
          </p:nvPr>
        </p:nvSpPr>
        <p:spPr/>
        <p:txBody>
          <a:bodyPr/>
          <a:lstStyle/>
          <a:p>
            <a:r>
              <a:rPr lang="en-US" dirty="0"/>
              <a:t>Percentage of beers that are organic</a:t>
            </a:r>
          </a:p>
        </p:txBody>
      </p:sp>
      <p:pic>
        <p:nvPicPr>
          <p:cNvPr id="5" name="Content Placeholder 4" descr="A picture containing drawing&#10;&#10;Description automatically generated">
            <a:extLst>
              <a:ext uri="{FF2B5EF4-FFF2-40B4-BE49-F238E27FC236}">
                <a16:creationId xmlns:a16="http://schemas.microsoft.com/office/drawing/2014/main" id="{9662CE69-77F1-45D4-A49F-CE9B394FD6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0660" y="2341563"/>
            <a:ext cx="5450680" cy="3633787"/>
          </a:xfrm>
        </p:spPr>
      </p:pic>
    </p:spTree>
    <p:extLst>
      <p:ext uri="{BB962C8B-B14F-4D97-AF65-F5344CB8AC3E}">
        <p14:creationId xmlns:p14="http://schemas.microsoft.com/office/powerpoint/2010/main" val="3037418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300A4-5402-487B-838C-D808B787D5C9}"/>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E18C9B12-041C-4FE2-BDBA-BC509A39B6DB}"/>
              </a:ext>
            </a:extLst>
          </p:cNvPr>
          <p:cNvSpPr>
            <a:spLocks noGrp="1"/>
          </p:cNvSpPr>
          <p:nvPr>
            <p:ph idx="1"/>
          </p:nvPr>
        </p:nvSpPr>
        <p:spPr/>
        <p:txBody>
          <a:bodyPr/>
          <a:lstStyle/>
          <a:p>
            <a:r>
              <a:rPr lang="en-US" dirty="0"/>
              <a:t>So finding the data was difficult, We were not able to find anything on sales so our initial goal was unobtainable(How the introduction of ‘Hard Seltzers’ impacted the sales of beer and alcohol). From there we changed to an ABV/IBU analysis so the next struggles were working with the API. </a:t>
            </a:r>
          </a:p>
          <a:p>
            <a:r>
              <a:rPr lang="en-US" dirty="0"/>
              <a:t>It only gave us one beer at a time and the documentation was not very helpful but with some help from the TA’s, we were able to work our way through it and I figured out how to call everything all at once (don’t forget to space out your API Calls lol). </a:t>
            </a:r>
          </a:p>
          <a:p>
            <a:r>
              <a:rPr lang="en-US" dirty="0"/>
              <a:t>If we had more time, we would have done all of the beers on the site (Over 100k!) but because of API call limits(200 per day) we could only get through about 2k per day so it was not feasible to do that. Instead we went to a sample size and split it up by popular breweries</a:t>
            </a:r>
          </a:p>
        </p:txBody>
      </p:sp>
    </p:spTree>
    <p:extLst>
      <p:ext uri="{BB962C8B-B14F-4D97-AF65-F5344CB8AC3E}">
        <p14:creationId xmlns:p14="http://schemas.microsoft.com/office/powerpoint/2010/main" val="4007099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69834-03A9-4E97-8A32-2AC6B9D84C06}"/>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E27116F7-47BF-4CCE-A49A-950B63AB8285}"/>
              </a:ext>
            </a:extLst>
          </p:cNvPr>
          <p:cNvSpPr>
            <a:spLocks noGrp="1"/>
          </p:cNvSpPr>
          <p:nvPr>
            <p:ph idx="1"/>
          </p:nvPr>
        </p:nvSpPr>
        <p:spPr/>
        <p:txBody>
          <a:bodyPr/>
          <a:lstStyle/>
          <a:p>
            <a:r>
              <a:rPr lang="en-US" dirty="0"/>
              <a:t>Most of our findings didn’t necessarily surprise us. Our hypothesis that there would be a strong positive correlation between ABV and Ibu was correct. </a:t>
            </a:r>
          </a:p>
          <a:p>
            <a:r>
              <a:rPr lang="en-US" dirty="0"/>
              <a:t>However, our hypothesis that IPA’s would be the most overall potent style was not correct. Specialty beers, Belgian ales, and stouts tended to be the most potent.</a:t>
            </a:r>
          </a:p>
          <a:p>
            <a:r>
              <a:rPr lang="en-US" dirty="0"/>
              <a:t>Craft breweries tended to have more styles, mainly because the tend to modify recipes yearly and re-release beers with slight modifications.</a:t>
            </a:r>
          </a:p>
          <a:p>
            <a:r>
              <a:rPr lang="en-US" dirty="0"/>
              <a:t>Of our random sample of beers, organic beers made up a very small portion.</a:t>
            </a:r>
          </a:p>
          <a:p>
            <a:r>
              <a:rPr lang="en-US" dirty="0"/>
              <a:t>Track 7 Brewing Company and Stone Brewing Company tends to create the beers with the highest levels of ABV and IBU</a:t>
            </a:r>
          </a:p>
          <a:p>
            <a:endParaRPr lang="en-US" dirty="0"/>
          </a:p>
          <a:p>
            <a:endParaRPr lang="en-US" dirty="0"/>
          </a:p>
        </p:txBody>
      </p:sp>
    </p:spTree>
    <p:extLst>
      <p:ext uri="{BB962C8B-B14F-4D97-AF65-F5344CB8AC3E}">
        <p14:creationId xmlns:p14="http://schemas.microsoft.com/office/powerpoint/2010/main" val="1885758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FB002-E0D9-4AEE-B2F8-35C217EF9E7D}"/>
              </a:ext>
            </a:extLst>
          </p:cNvPr>
          <p:cNvSpPr>
            <a:spLocks noGrp="1"/>
          </p:cNvSpPr>
          <p:nvPr>
            <p:ph type="title"/>
          </p:nvPr>
        </p:nvSpPr>
        <p:spPr>
          <a:xfrm>
            <a:off x="581191" y="980829"/>
            <a:ext cx="11029616" cy="1474987"/>
          </a:xfrm>
        </p:spPr>
        <p:txBody>
          <a:bodyPr>
            <a:normAutofit fontScale="90000"/>
          </a:bodyPr>
          <a:lstStyle/>
          <a:p>
            <a:r>
              <a:rPr lang="en-US" dirty="0"/>
              <a:t>Special tribute to our fallen teammate:</a:t>
            </a:r>
            <a:br>
              <a:rPr lang="en-US" dirty="0"/>
            </a:br>
            <a:r>
              <a:rPr lang="en-US" dirty="0"/>
              <a:t>Angel e. </a:t>
            </a:r>
            <a:r>
              <a:rPr lang="en-US" dirty="0" err="1"/>
              <a:t>moreno</a:t>
            </a:r>
            <a:br>
              <a:rPr lang="en-US" dirty="0"/>
            </a:br>
            <a:r>
              <a:rPr lang="en-US" dirty="0"/>
              <a:t>3/31/20 – 5/18/20</a:t>
            </a:r>
            <a:br>
              <a:rPr lang="en-US" dirty="0"/>
            </a:br>
            <a:r>
              <a:rPr lang="en-US" dirty="0"/>
              <a:t>Gone but never forgotten</a:t>
            </a:r>
          </a:p>
        </p:txBody>
      </p:sp>
      <p:pic>
        <p:nvPicPr>
          <p:cNvPr id="4" name="Content Placeholder 3">
            <a:extLst>
              <a:ext uri="{FF2B5EF4-FFF2-40B4-BE49-F238E27FC236}">
                <a16:creationId xmlns:a16="http://schemas.microsoft.com/office/drawing/2014/main" id="{E7D0AAFA-AAB3-445D-B43B-F0392AF5D703}"/>
              </a:ext>
            </a:extLst>
          </p:cNvPr>
          <p:cNvPicPr>
            <a:picLocks noGrp="1" noChangeAspect="1"/>
          </p:cNvPicPr>
          <p:nvPr>
            <p:ph idx="1"/>
          </p:nvPr>
        </p:nvPicPr>
        <p:blipFill>
          <a:blip r:embed="rId2"/>
          <a:stretch>
            <a:fillRect/>
          </a:stretch>
        </p:blipFill>
        <p:spPr>
          <a:xfrm>
            <a:off x="4279106" y="2750865"/>
            <a:ext cx="3633787" cy="3633787"/>
          </a:xfrm>
          <a:prstGeom prst="rect">
            <a:avLst/>
          </a:prstGeom>
        </p:spPr>
      </p:pic>
    </p:spTree>
    <p:extLst>
      <p:ext uri="{BB962C8B-B14F-4D97-AF65-F5344CB8AC3E}">
        <p14:creationId xmlns:p14="http://schemas.microsoft.com/office/powerpoint/2010/main" val="805191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CDCDB-3980-4AE7-BCE8-C5C4CBCA6701}"/>
              </a:ext>
            </a:extLst>
          </p:cNvPr>
          <p:cNvSpPr>
            <a:spLocks noGrp="1"/>
          </p:cNvSpPr>
          <p:nvPr>
            <p:ph type="title"/>
          </p:nvPr>
        </p:nvSpPr>
        <p:spPr/>
        <p:txBody>
          <a:bodyPr/>
          <a:lstStyle/>
          <a:p>
            <a:r>
              <a:rPr lang="en-US" dirty="0"/>
              <a:t>Questions? Compliments? </a:t>
            </a:r>
            <a:r>
              <a:rPr lang="en-US" dirty="0" err="1"/>
              <a:t>Crticism</a:t>
            </a:r>
            <a:r>
              <a:rPr lang="en-US" dirty="0"/>
              <a:t>?</a:t>
            </a:r>
          </a:p>
        </p:txBody>
      </p:sp>
      <p:sp>
        <p:nvSpPr>
          <p:cNvPr id="3" name="Content Placeholder 2">
            <a:extLst>
              <a:ext uri="{FF2B5EF4-FFF2-40B4-BE49-F238E27FC236}">
                <a16:creationId xmlns:a16="http://schemas.microsoft.com/office/drawing/2014/main" id="{28A0A136-4ABB-4DE6-9473-20622CDE1C22}"/>
              </a:ext>
            </a:extLst>
          </p:cNvPr>
          <p:cNvSpPr>
            <a:spLocks noGrp="1"/>
          </p:cNvSpPr>
          <p:nvPr>
            <p:ph idx="1"/>
          </p:nvPr>
        </p:nvSpPr>
        <p:spPr/>
        <p:txBody>
          <a:bodyPr/>
          <a:lstStyle/>
          <a:p>
            <a:r>
              <a:rPr lang="en-US" dirty="0"/>
              <a:t>Speak your mind! We are happy to answer anything!</a:t>
            </a:r>
          </a:p>
        </p:txBody>
      </p:sp>
    </p:spTree>
    <p:extLst>
      <p:ext uri="{BB962C8B-B14F-4D97-AF65-F5344CB8AC3E}">
        <p14:creationId xmlns:p14="http://schemas.microsoft.com/office/powerpoint/2010/main" val="1437815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49C6D-ED34-4E11-A81E-A6C1A8DDF3F9}"/>
              </a:ext>
            </a:extLst>
          </p:cNvPr>
          <p:cNvSpPr>
            <a:spLocks noGrp="1"/>
          </p:cNvSpPr>
          <p:nvPr>
            <p:ph type="title"/>
          </p:nvPr>
        </p:nvSpPr>
        <p:spPr/>
        <p:txBody>
          <a:bodyPr/>
          <a:lstStyle/>
          <a:p>
            <a:r>
              <a:rPr lang="en-US" dirty="0" err="1"/>
              <a:t>Ain’t</a:t>
            </a:r>
            <a:r>
              <a:rPr lang="en-US" dirty="0"/>
              <a:t> no laws when you’re drinking claws</a:t>
            </a:r>
          </a:p>
        </p:txBody>
      </p:sp>
      <p:sp>
        <p:nvSpPr>
          <p:cNvPr id="3" name="Content Placeholder 2">
            <a:extLst>
              <a:ext uri="{FF2B5EF4-FFF2-40B4-BE49-F238E27FC236}">
                <a16:creationId xmlns:a16="http://schemas.microsoft.com/office/drawing/2014/main" id="{39E306E6-3819-439F-8A34-6C1958CE4872}"/>
              </a:ext>
            </a:extLst>
          </p:cNvPr>
          <p:cNvSpPr>
            <a:spLocks noGrp="1"/>
          </p:cNvSpPr>
          <p:nvPr>
            <p:ph idx="1"/>
          </p:nvPr>
        </p:nvSpPr>
        <p:spPr/>
        <p:txBody>
          <a:bodyPr/>
          <a:lstStyle/>
          <a:p>
            <a:r>
              <a:rPr lang="en-US" dirty="0"/>
              <a:t>Originally, our group had planned to compare the amount of laws sold per year to the debut year of white claw (2016) and the following years after. Unfortunately, we could not locate sales data on white claw without paying a great deal of money</a:t>
            </a:r>
          </a:p>
          <a:p>
            <a:r>
              <a:rPr lang="en-US" dirty="0"/>
              <a:t>After finding a great API with tons of beer and brewery data for only $20, we decided to modify our project to examine the potency of beers, the amount of styles each brewery makes, and what percentage of beers are organically produces</a:t>
            </a:r>
          </a:p>
          <a:p>
            <a:r>
              <a:rPr lang="en-US" dirty="0"/>
              <a:t>After we modified our project, we were able to successfully answer most of our questions. Most importantly we learned that ABV and IBU are positively correlated. We were not able to locate accurate data on organic beer trends over time.</a:t>
            </a:r>
          </a:p>
        </p:txBody>
      </p:sp>
    </p:spTree>
    <p:extLst>
      <p:ext uri="{BB962C8B-B14F-4D97-AF65-F5344CB8AC3E}">
        <p14:creationId xmlns:p14="http://schemas.microsoft.com/office/powerpoint/2010/main" val="2524031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E277C-D708-44A3-95BA-BF64B00ADF8E}"/>
              </a:ext>
            </a:extLst>
          </p:cNvPr>
          <p:cNvSpPr>
            <a:spLocks noGrp="1"/>
          </p:cNvSpPr>
          <p:nvPr>
            <p:ph type="title"/>
          </p:nvPr>
        </p:nvSpPr>
        <p:spPr/>
        <p:txBody>
          <a:bodyPr/>
          <a:lstStyle/>
          <a:p>
            <a:r>
              <a:rPr lang="en-US" dirty="0"/>
              <a:t>Telling a story with data</a:t>
            </a:r>
          </a:p>
        </p:txBody>
      </p:sp>
      <p:sp>
        <p:nvSpPr>
          <p:cNvPr id="3" name="Content Placeholder 2">
            <a:extLst>
              <a:ext uri="{FF2B5EF4-FFF2-40B4-BE49-F238E27FC236}">
                <a16:creationId xmlns:a16="http://schemas.microsoft.com/office/drawing/2014/main" id="{366C9FA5-D6CC-4C73-8247-0D820B9100A9}"/>
              </a:ext>
            </a:extLst>
          </p:cNvPr>
          <p:cNvSpPr>
            <a:spLocks noGrp="1"/>
          </p:cNvSpPr>
          <p:nvPr>
            <p:ph idx="1"/>
          </p:nvPr>
        </p:nvSpPr>
        <p:spPr/>
        <p:txBody>
          <a:bodyPr/>
          <a:lstStyle/>
          <a:p>
            <a:r>
              <a:rPr lang="en-US" dirty="0"/>
              <a:t>We sourced 100% of our data from the “</a:t>
            </a:r>
            <a:r>
              <a:rPr lang="en-US" dirty="0" err="1"/>
              <a:t>brewerydb</a:t>
            </a:r>
            <a:r>
              <a:rPr lang="en-US" dirty="0"/>
              <a:t>” API key that we purchased a key for $20. Questions we asked were as follows:</a:t>
            </a:r>
          </a:p>
          <a:p>
            <a:r>
              <a:rPr lang="en-US" dirty="0"/>
              <a:t>What brewery brews the most different styles of beer?</a:t>
            </a:r>
          </a:p>
          <a:p>
            <a:r>
              <a:rPr lang="en-US" dirty="0"/>
              <a:t>Which breweries tend to make beers with the highest ABV? Highest IBU?</a:t>
            </a:r>
          </a:p>
          <a:p>
            <a:r>
              <a:rPr lang="en-US" dirty="0"/>
              <a:t>Is there a correlation between ABV and IBU? What percentage of beers are organic? Has the percentage been increasing or decreasing over time?</a:t>
            </a:r>
          </a:p>
          <a:p>
            <a:r>
              <a:rPr lang="en-US" dirty="0"/>
              <a:t>Which beers have the highest IBU? Highest ABV?</a:t>
            </a:r>
          </a:p>
          <a:p>
            <a:r>
              <a:rPr lang="en-US" dirty="0"/>
              <a:t>We hypothesized that there would be a strong positive correlation between IBU and ABV and that IPA’s would be the style of beer that had the highest ABV and IBU.</a:t>
            </a:r>
          </a:p>
        </p:txBody>
      </p:sp>
    </p:spTree>
    <p:extLst>
      <p:ext uri="{BB962C8B-B14F-4D97-AF65-F5344CB8AC3E}">
        <p14:creationId xmlns:p14="http://schemas.microsoft.com/office/powerpoint/2010/main" val="3894410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95D3D-ECF1-4586-8200-4A96BFE07606}"/>
              </a:ext>
            </a:extLst>
          </p:cNvPr>
          <p:cNvSpPr>
            <a:spLocks noGrp="1"/>
          </p:cNvSpPr>
          <p:nvPr>
            <p:ph type="title"/>
          </p:nvPr>
        </p:nvSpPr>
        <p:spPr/>
        <p:txBody>
          <a:bodyPr/>
          <a:lstStyle/>
          <a:p>
            <a:r>
              <a:rPr lang="en-US" dirty="0"/>
              <a:t>Data Cleanup</a:t>
            </a:r>
          </a:p>
        </p:txBody>
      </p:sp>
      <p:sp>
        <p:nvSpPr>
          <p:cNvPr id="3" name="Content Placeholder 2">
            <a:extLst>
              <a:ext uri="{FF2B5EF4-FFF2-40B4-BE49-F238E27FC236}">
                <a16:creationId xmlns:a16="http://schemas.microsoft.com/office/drawing/2014/main" id="{0B8EB351-599B-476C-98C4-06D335F72FC4}"/>
              </a:ext>
            </a:extLst>
          </p:cNvPr>
          <p:cNvSpPr>
            <a:spLocks noGrp="1"/>
          </p:cNvSpPr>
          <p:nvPr>
            <p:ph idx="1"/>
          </p:nvPr>
        </p:nvSpPr>
        <p:spPr/>
        <p:txBody>
          <a:bodyPr/>
          <a:lstStyle/>
          <a:p>
            <a:r>
              <a:rPr lang="en-US" dirty="0"/>
              <a:t>Our API required us to pull brewery data one by one, so we chose ten popular breweries to analyze. When we pulled the data into a pandas </a:t>
            </a:r>
            <a:r>
              <a:rPr lang="en-US" dirty="0" err="1"/>
              <a:t>dataframe</a:t>
            </a:r>
            <a:r>
              <a:rPr lang="en-US" dirty="0"/>
              <a:t>, it didn’t have a column for “brewery name” so we added one and populated it with the name of the corresponding brewery. We then took all ten brewery </a:t>
            </a:r>
            <a:r>
              <a:rPr lang="en-US" dirty="0" err="1"/>
              <a:t>dataframes</a:t>
            </a:r>
            <a:r>
              <a:rPr lang="en-US" dirty="0"/>
              <a:t> and combined them using append. </a:t>
            </a:r>
          </a:p>
          <a:p>
            <a:r>
              <a:rPr lang="en-US" dirty="0"/>
              <a:t>We also pulled a large random sample of individual beers and loaded that into a data frame as well. </a:t>
            </a:r>
          </a:p>
          <a:p>
            <a:r>
              <a:rPr lang="en-US" dirty="0"/>
              <a:t>We had pandas list the column values of the </a:t>
            </a:r>
            <a:r>
              <a:rPr lang="en-US" dirty="0" err="1"/>
              <a:t>dataframes</a:t>
            </a:r>
            <a:r>
              <a:rPr lang="en-US" dirty="0"/>
              <a:t>, and we dropped all columns that we were confident we would not want to examine from both the total breweries </a:t>
            </a:r>
            <a:r>
              <a:rPr lang="en-US" dirty="0" err="1"/>
              <a:t>dataframe</a:t>
            </a:r>
            <a:r>
              <a:rPr lang="en-US" dirty="0"/>
              <a:t> and the beers </a:t>
            </a:r>
            <a:r>
              <a:rPr lang="en-US" dirty="0" err="1"/>
              <a:t>dataframe</a:t>
            </a:r>
            <a:r>
              <a:rPr lang="en-US" dirty="0"/>
              <a:t>.</a:t>
            </a:r>
          </a:p>
          <a:p>
            <a:r>
              <a:rPr lang="en-US" dirty="0"/>
              <a:t>We exported the clean data to csv for data analysis.</a:t>
            </a:r>
          </a:p>
        </p:txBody>
      </p:sp>
    </p:spTree>
    <p:extLst>
      <p:ext uri="{BB962C8B-B14F-4D97-AF65-F5344CB8AC3E}">
        <p14:creationId xmlns:p14="http://schemas.microsoft.com/office/powerpoint/2010/main" val="3681704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6C980-3B6E-450F-9ABE-67B5DF8DC342}"/>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D3FC9A51-BB45-469D-BC70-75EB09B4ED50}"/>
              </a:ext>
            </a:extLst>
          </p:cNvPr>
          <p:cNvSpPr>
            <a:spLocks noGrp="1"/>
          </p:cNvSpPr>
          <p:nvPr>
            <p:ph idx="1"/>
          </p:nvPr>
        </p:nvSpPr>
        <p:spPr/>
        <p:txBody>
          <a:bodyPr/>
          <a:lstStyle/>
          <a:p>
            <a:r>
              <a:rPr lang="en-US" dirty="0"/>
              <a:t>Our analysis portion was fairly straightforward due to all of our research questions being designed to be easily quantifiable. </a:t>
            </a:r>
          </a:p>
          <a:p>
            <a:r>
              <a:rPr lang="en-US" dirty="0"/>
              <a:t>We were unfortunately not able to locate accurate data on the amount of organic beers produced per year.</a:t>
            </a:r>
          </a:p>
          <a:p>
            <a:r>
              <a:rPr lang="en-US" dirty="0"/>
              <a:t>We have did 8 graphs for the project including: 4 bar graphs, 2 box plots, regression analysis, and pie chart. </a:t>
            </a:r>
          </a:p>
          <a:p>
            <a:r>
              <a:rPr lang="en-US" dirty="0"/>
              <a:t>We used both matplotlib and pandas to create the visualizations.</a:t>
            </a:r>
          </a:p>
        </p:txBody>
      </p:sp>
    </p:spTree>
    <p:extLst>
      <p:ext uri="{BB962C8B-B14F-4D97-AF65-F5344CB8AC3E}">
        <p14:creationId xmlns:p14="http://schemas.microsoft.com/office/powerpoint/2010/main" val="2194328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21" name="Rectangle 20">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FEF0ACD5-9F12-4408-ADC1-7678FEE05516}"/>
              </a:ext>
            </a:extLst>
          </p:cNvPr>
          <p:cNvSpPr>
            <a:spLocks noGrp="1"/>
          </p:cNvSpPr>
          <p:nvPr>
            <p:ph type="title"/>
          </p:nvPr>
        </p:nvSpPr>
        <p:spPr>
          <a:xfrm>
            <a:off x="583101" y="1312661"/>
            <a:ext cx="3412067" cy="1965625"/>
          </a:xfrm>
        </p:spPr>
        <p:txBody>
          <a:bodyPr vert="horz" lIns="91440" tIns="45720" rIns="91440" bIns="45720" rtlCol="0" anchor="b">
            <a:normAutofit/>
          </a:bodyPr>
          <a:lstStyle/>
          <a:p>
            <a:r>
              <a:rPr lang="en-US" sz="3600" dirty="0">
                <a:solidFill>
                  <a:srgbClr val="FFFFFF"/>
                </a:solidFill>
              </a:rPr>
              <a:t>Number of beer varietals per brewery</a:t>
            </a:r>
          </a:p>
        </p:txBody>
      </p:sp>
      <p:pic>
        <p:nvPicPr>
          <p:cNvPr id="5" name="Content Placeholder 4" descr="A picture containing fence&#10;&#10;Description automatically generated">
            <a:extLst>
              <a:ext uri="{FF2B5EF4-FFF2-40B4-BE49-F238E27FC236}">
                <a16:creationId xmlns:a16="http://schemas.microsoft.com/office/drawing/2014/main" id="{002E6A7D-2F36-41BD-AD65-13DDE0424E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42802" y="-174171"/>
            <a:ext cx="5943946" cy="6390395"/>
          </a:xfrm>
          <a:prstGeom prst="rect">
            <a:avLst/>
          </a:prstGeom>
        </p:spPr>
      </p:pic>
    </p:spTree>
    <p:extLst>
      <p:ext uri="{BB962C8B-B14F-4D97-AF65-F5344CB8AC3E}">
        <p14:creationId xmlns:p14="http://schemas.microsoft.com/office/powerpoint/2010/main" val="1003876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D94B5-B636-468C-B408-5C1AE2151413}"/>
              </a:ext>
            </a:extLst>
          </p:cNvPr>
          <p:cNvSpPr>
            <a:spLocks noGrp="1"/>
          </p:cNvSpPr>
          <p:nvPr>
            <p:ph type="title"/>
          </p:nvPr>
        </p:nvSpPr>
        <p:spPr/>
        <p:txBody>
          <a:bodyPr/>
          <a:lstStyle/>
          <a:p>
            <a:pPr algn="ctr"/>
            <a:r>
              <a:rPr lang="en-US" dirty="0"/>
              <a:t>Average Maximum abv per Brewery</a:t>
            </a:r>
          </a:p>
        </p:txBody>
      </p:sp>
      <p:pic>
        <p:nvPicPr>
          <p:cNvPr id="8" name="Content Placeholder 7">
            <a:extLst>
              <a:ext uri="{FF2B5EF4-FFF2-40B4-BE49-F238E27FC236}">
                <a16:creationId xmlns:a16="http://schemas.microsoft.com/office/drawing/2014/main" id="{F59AD675-6E52-4738-8D62-614F8F421522}"/>
              </a:ext>
            </a:extLst>
          </p:cNvPr>
          <p:cNvPicPr>
            <a:picLocks noGrp="1" noChangeAspect="1"/>
          </p:cNvPicPr>
          <p:nvPr>
            <p:ph idx="1"/>
          </p:nvPr>
        </p:nvPicPr>
        <p:blipFill>
          <a:blip r:embed="rId2"/>
          <a:stretch>
            <a:fillRect/>
          </a:stretch>
        </p:blipFill>
        <p:spPr>
          <a:xfrm>
            <a:off x="2689325" y="2341563"/>
            <a:ext cx="6813350" cy="3633787"/>
          </a:xfrm>
          <a:prstGeom prst="rect">
            <a:avLst/>
          </a:prstGeom>
        </p:spPr>
      </p:pic>
    </p:spTree>
    <p:extLst>
      <p:ext uri="{BB962C8B-B14F-4D97-AF65-F5344CB8AC3E}">
        <p14:creationId xmlns:p14="http://schemas.microsoft.com/office/powerpoint/2010/main" val="486731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C94C4-BD88-4251-A007-8A9F64B7CB04}"/>
              </a:ext>
            </a:extLst>
          </p:cNvPr>
          <p:cNvSpPr>
            <a:spLocks noGrp="1"/>
          </p:cNvSpPr>
          <p:nvPr>
            <p:ph type="title"/>
          </p:nvPr>
        </p:nvSpPr>
        <p:spPr/>
        <p:txBody>
          <a:bodyPr/>
          <a:lstStyle/>
          <a:p>
            <a:r>
              <a:rPr lang="en-US" dirty="0"/>
              <a:t>Distribution of Max </a:t>
            </a:r>
            <a:r>
              <a:rPr lang="en-US" dirty="0" err="1"/>
              <a:t>ibu</a:t>
            </a:r>
            <a:r>
              <a:rPr lang="en-US" dirty="0"/>
              <a:t> values per brewery</a:t>
            </a:r>
          </a:p>
        </p:txBody>
      </p:sp>
      <p:pic>
        <p:nvPicPr>
          <p:cNvPr id="6" name="Content Placeholder 5">
            <a:extLst>
              <a:ext uri="{FF2B5EF4-FFF2-40B4-BE49-F238E27FC236}">
                <a16:creationId xmlns:a16="http://schemas.microsoft.com/office/drawing/2014/main" id="{59284E2D-36CC-40DA-830E-E2E544E7AFFB}"/>
              </a:ext>
            </a:extLst>
          </p:cNvPr>
          <p:cNvPicPr>
            <a:picLocks noGrp="1" noChangeAspect="1"/>
          </p:cNvPicPr>
          <p:nvPr>
            <p:ph idx="1"/>
          </p:nvPr>
        </p:nvPicPr>
        <p:blipFill>
          <a:blip r:embed="rId2"/>
          <a:stretch>
            <a:fillRect/>
          </a:stretch>
        </p:blipFill>
        <p:spPr>
          <a:xfrm>
            <a:off x="3370660" y="2341563"/>
            <a:ext cx="5450680" cy="3633787"/>
          </a:xfrm>
          <a:prstGeom prst="rect">
            <a:avLst/>
          </a:prstGeom>
        </p:spPr>
      </p:pic>
    </p:spTree>
    <p:extLst>
      <p:ext uri="{BB962C8B-B14F-4D97-AF65-F5344CB8AC3E}">
        <p14:creationId xmlns:p14="http://schemas.microsoft.com/office/powerpoint/2010/main" val="688601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DFBF0-84A4-41B0-95FC-CEBCB63F87DA}"/>
              </a:ext>
            </a:extLst>
          </p:cNvPr>
          <p:cNvSpPr>
            <a:spLocks noGrp="1"/>
          </p:cNvSpPr>
          <p:nvPr>
            <p:ph type="title"/>
          </p:nvPr>
        </p:nvSpPr>
        <p:spPr/>
        <p:txBody>
          <a:bodyPr/>
          <a:lstStyle/>
          <a:p>
            <a:pPr algn="ctr"/>
            <a:r>
              <a:rPr lang="en-US" dirty="0"/>
              <a:t>Average Maximum </a:t>
            </a:r>
            <a:r>
              <a:rPr lang="en-US" dirty="0" err="1"/>
              <a:t>ibu</a:t>
            </a:r>
            <a:r>
              <a:rPr lang="en-US" dirty="0"/>
              <a:t> per Brewery</a:t>
            </a:r>
            <a:endParaRPr lang="en-US" b="1" dirty="0"/>
          </a:p>
        </p:txBody>
      </p:sp>
      <p:pic>
        <p:nvPicPr>
          <p:cNvPr id="6" name="Content Placeholder 5">
            <a:extLst>
              <a:ext uri="{FF2B5EF4-FFF2-40B4-BE49-F238E27FC236}">
                <a16:creationId xmlns:a16="http://schemas.microsoft.com/office/drawing/2014/main" id="{E1E9D8D1-BC44-4C67-8DE8-3B175ED45160}"/>
              </a:ext>
            </a:extLst>
          </p:cNvPr>
          <p:cNvPicPr>
            <a:picLocks noGrp="1" noChangeAspect="1"/>
          </p:cNvPicPr>
          <p:nvPr>
            <p:ph idx="1"/>
          </p:nvPr>
        </p:nvPicPr>
        <p:blipFill>
          <a:blip r:embed="rId2"/>
          <a:stretch>
            <a:fillRect/>
          </a:stretch>
        </p:blipFill>
        <p:spPr>
          <a:xfrm>
            <a:off x="2689325" y="2341563"/>
            <a:ext cx="6813350" cy="3633787"/>
          </a:xfrm>
          <a:prstGeom prst="rect">
            <a:avLst/>
          </a:prstGeom>
        </p:spPr>
      </p:pic>
    </p:spTree>
    <p:extLst>
      <p:ext uri="{BB962C8B-B14F-4D97-AF65-F5344CB8AC3E}">
        <p14:creationId xmlns:p14="http://schemas.microsoft.com/office/powerpoint/2010/main" val="1432308425"/>
      </p:ext>
    </p:extLst>
  </p:cSld>
  <p:clrMapOvr>
    <a:masterClrMapping/>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413024"/>
      </a:dk2>
      <a:lt2>
        <a:srgbClr val="E6E2E8"/>
      </a:lt2>
      <a:accent1>
        <a:srgbClr val="48B520"/>
      </a:accent1>
      <a:accent2>
        <a:srgbClr val="7DAE13"/>
      </a:accent2>
      <a:accent3>
        <a:srgbClr val="B0A11F"/>
      </a:accent3>
      <a:accent4>
        <a:srgbClr val="D57317"/>
      </a:accent4>
      <a:accent5>
        <a:srgbClr val="E73629"/>
      </a:accent5>
      <a:accent6>
        <a:srgbClr val="D51759"/>
      </a:accent6>
      <a:hlink>
        <a:srgbClr val="C16346"/>
      </a:hlink>
      <a:folHlink>
        <a:srgbClr val="7F7F7F"/>
      </a:folHlink>
    </a:clrScheme>
    <a:fontScheme name="Dividend">
      <a:maj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94</TotalTime>
  <Words>895</Words>
  <Application>Microsoft Office PowerPoint</Application>
  <PresentationFormat>Widescreen</PresentationFormat>
  <Paragraphs>47</Paragraphs>
  <Slides>17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Tw Cen MT</vt:lpstr>
      <vt:lpstr>Wingdings 2</vt:lpstr>
      <vt:lpstr>DividendVTI</vt:lpstr>
      <vt:lpstr>Brewing Data Final Analysis</vt:lpstr>
      <vt:lpstr>Ain’t no laws when you’re drinking claws</vt:lpstr>
      <vt:lpstr>Telling a story with data</vt:lpstr>
      <vt:lpstr>Data Cleanup</vt:lpstr>
      <vt:lpstr>Data analysis</vt:lpstr>
      <vt:lpstr>Number of beer varietals per brewery</vt:lpstr>
      <vt:lpstr>Average Maximum abv per Brewery</vt:lpstr>
      <vt:lpstr>Distribution of Max ibu values per brewery</vt:lpstr>
      <vt:lpstr>Average Maximum ibu per Brewery</vt:lpstr>
      <vt:lpstr>Distribution of Max ibu values per brewery</vt:lpstr>
      <vt:lpstr>Max abv vs. Max Ibu: strong Positive correlation</vt:lpstr>
      <vt:lpstr>Most Potent styles of beers: Abv and abu averages</vt:lpstr>
      <vt:lpstr>Percentage of beers that are organic</vt:lpstr>
      <vt:lpstr>Post mortem</vt:lpstr>
      <vt:lpstr>Discussion</vt:lpstr>
      <vt:lpstr>Special tribute to our fallen teammate: Angel e. moreno 3/31/20 – 5/18/20 Gone but never forgotten</vt:lpstr>
      <vt:lpstr>Questions? Compliments? Crticism?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Brewing Data Final Analysis</dc:title>
  <dc:creator>Seth Abbott</dc:creator>
  <cp:lastModifiedBy>Seth Abbott</cp:lastModifiedBy>
  <cp:revision>14</cp:revision>
  <dcterms:created xsi:type="dcterms:W3CDTF">2020-05-28T22:19:12Z</dcterms:created>
  <dcterms:modified xsi:type="dcterms:W3CDTF">2020-05-29T02:01:24Z</dcterms:modified>
</cp:coreProperties>
</file>